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60" r:id="rId6"/>
    <p:sldId id="259" r:id="rId7"/>
    <p:sldId id="261" r:id="rId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2619"/>
    <a:srgbClr val="732F1F"/>
    <a:srgbClr val="8955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7011" autoAdjust="0"/>
  </p:normalViewPr>
  <p:slideViewPr>
    <p:cSldViewPr>
      <p:cViewPr varScale="1">
        <p:scale>
          <a:sx n="74" d="100"/>
          <a:sy n="74" d="100"/>
        </p:scale>
        <p:origin x="-12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4E617B-8736-4EA4-82B8-66A293554C7E}" type="datetimeFigureOut">
              <a:rPr lang="es-CL" smtClean="0"/>
              <a:t>23-03-2017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5A775C-E9AA-456C-AC18-23CC1933714C}" type="slidenum">
              <a:rPr lang="es-CL" smtClean="0"/>
              <a:t>‹Nº›</a:t>
            </a:fld>
            <a:endParaRPr lang="es-CL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617B-8736-4EA4-82B8-66A293554C7E}" type="datetimeFigureOut">
              <a:rPr lang="es-CL" smtClean="0"/>
              <a:t>23-03-2017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775C-E9AA-456C-AC18-23CC1933714C}" type="slidenum">
              <a:rPr lang="es-CL" smtClean="0"/>
              <a:t>‹Nº›</a:t>
            </a:fld>
            <a:endParaRPr lang="es-CL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617B-8736-4EA4-82B8-66A293554C7E}" type="datetimeFigureOut">
              <a:rPr lang="es-CL" smtClean="0"/>
              <a:t>23-03-2017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775C-E9AA-456C-AC18-23CC1933714C}" type="slidenum">
              <a:rPr lang="es-CL" smtClean="0"/>
              <a:t>‹Nº›</a:t>
            </a:fld>
            <a:endParaRPr lang="es-CL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617B-8736-4EA4-82B8-66A293554C7E}" type="datetimeFigureOut">
              <a:rPr lang="es-CL" smtClean="0"/>
              <a:t>23-03-2017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775C-E9AA-456C-AC18-23CC1933714C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617B-8736-4EA4-82B8-66A293554C7E}" type="datetimeFigureOut">
              <a:rPr lang="es-CL" smtClean="0"/>
              <a:t>23-03-2017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775C-E9AA-456C-AC18-23CC1933714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617B-8736-4EA4-82B8-66A293554C7E}" type="datetimeFigureOut">
              <a:rPr lang="es-CL" smtClean="0"/>
              <a:t>23-03-2017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775C-E9AA-456C-AC18-23CC1933714C}" type="slidenum">
              <a:rPr lang="es-CL" smtClean="0"/>
              <a:t>‹Nº›</a:t>
            </a:fld>
            <a:endParaRPr lang="es-C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617B-8736-4EA4-82B8-66A293554C7E}" type="datetimeFigureOut">
              <a:rPr lang="es-CL" smtClean="0"/>
              <a:t>23-03-2017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775C-E9AA-456C-AC18-23CC1933714C}" type="slidenum">
              <a:rPr lang="es-CL" smtClean="0"/>
              <a:t>‹Nº›</a:t>
            </a:fld>
            <a:endParaRPr lang="es-CL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617B-8736-4EA4-82B8-66A293554C7E}" type="datetimeFigureOut">
              <a:rPr lang="es-CL" smtClean="0"/>
              <a:t>23-03-2017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775C-E9AA-456C-AC18-23CC1933714C}" type="slidenum">
              <a:rPr lang="es-CL" smtClean="0"/>
              <a:t>‹Nº›</a:t>
            </a:fld>
            <a:endParaRPr lang="es-CL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617B-8736-4EA4-82B8-66A293554C7E}" type="datetimeFigureOut">
              <a:rPr lang="es-CL" smtClean="0"/>
              <a:t>23-03-2017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775C-E9AA-456C-AC18-23CC1933714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617B-8736-4EA4-82B8-66A293554C7E}" type="datetimeFigureOut">
              <a:rPr lang="es-CL" smtClean="0"/>
              <a:t>23-03-2017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775C-E9AA-456C-AC18-23CC1933714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617B-8736-4EA4-82B8-66A293554C7E}" type="datetimeFigureOut">
              <a:rPr lang="es-CL" smtClean="0"/>
              <a:t>23-03-2017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A775C-E9AA-456C-AC18-23CC1933714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B4E617B-8736-4EA4-82B8-66A293554C7E}" type="datetimeFigureOut">
              <a:rPr lang="es-CL" smtClean="0"/>
              <a:t>23-03-2017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D5A775C-E9AA-456C-AC18-23CC1933714C}" type="slidenum">
              <a:rPr lang="es-CL" smtClean="0"/>
              <a:t>‹Nº›</a:t>
            </a:fld>
            <a:endParaRPr lang="es-C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Text &amp; </a:t>
            </a:r>
            <a:r>
              <a:rPr lang="es-CL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Discourse</a:t>
            </a:r>
            <a:endParaRPr lang="es-CL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19672" y="4581128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es-CL" sz="2000" dirty="0" err="1" smtClean="0"/>
              <a:t>Student</a:t>
            </a:r>
            <a:r>
              <a:rPr lang="es-CL" sz="2000" dirty="0" smtClean="0"/>
              <a:t>: María José Verdugo</a:t>
            </a:r>
          </a:p>
          <a:p>
            <a:pPr algn="r"/>
            <a:r>
              <a:rPr lang="es-CL" sz="2000" dirty="0" err="1" smtClean="0"/>
              <a:t>Course</a:t>
            </a:r>
            <a:r>
              <a:rPr lang="es-CL" sz="2000" dirty="0" smtClean="0"/>
              <a:t>: </a:t>
            </a:r>
            <a:r>
              <a:rPr lang="es-CL" sz="2000" dirty="0" err="1" smtClean="0"/>
              <a:t>Discourse</a:t>
            </a:r>
            <a:r>
              <a:rPr lang="es-CL" sz="2000" dirty="0" smtClean="0"/>
              <a:t> </a:t>
            </a:r>
            <a:r>
              <a:rPr lang="es-CL" sz="2000" dirty="0" err="1" smtClean="0"/>
              <a:t>Analysis</a:t>
            </a:r>
            <a:endParaRPr lang="es-CL" sz="2000" dirty="0" smtClean="0"/>
          </a:p>
          <a:p>
            <a:pPr algn="r"/>
            <a:r>
              <a:rPr lang="es-CL" sz="2000" dirty="0" smtClean="0"/>
              <a:t>Instructor: Héctor Vega P.</a:t>
            </a: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370382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63888" y="548680"/>
            <a:ext cx="15520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accent2"/>
                </a:solidFill>
              </a:rPr>
              <a:t>Language</a:t>
            </a:r>
            <a:endParaRPr lang="en-GB" sz="2200" b="1" dirty="0">
              <a:solidFill>
                <a:schemeClr val="accent2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412050" y="1916831"/>
            <a:ext cx="11753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Spoken</a:t>
            </a:r>
            <a:endParaRPr lang="en-GB" sz="22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173046" y="1916832"/>
            <a:ext cx="11737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Written</a:t>
            </a:r>
            <a:endParaRPr lang="en-GB" sz="22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05200" y="2554087"/>
            <a:ext cx="3206688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9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The speaker can use a full range of paralinguistic cues.</a:t>
            </a:r>
            <a:endParaRPr lang="en-GB" sz="19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417099" y="3892915"/>
            <a:ext cx="2658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Gestures and postural systems</a:t>
            </a:r>
            <a:endParaRPr lang="en-GB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428423" y="3523583"/>
            <a:ext cx="2089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Facial expressions</a:t>
            </a:r>
            <a:endParaRPr lang="en-GB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981713" y="4769986"/>
            <a:ext cx="331236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9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The speaker controls and processes the language during the exact moment of production.</a:t>
            </a:r>
            <a:endParaRPr lang="en-GB" sz="19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690263" y="4107230"/>
            <a:ext cx="3206688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9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The writer may look over his work, make pauses and corrections.</a:t>
            </a:r>
            <a:endParaRPr lang="en-GB" sz="19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690263" y="2759219"/>
            <a:ext cx="3206688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9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There are no paralinguistic features for the writer to use</a:t>
            </a:r>
            <a:endParaRPr lang="en-GB" sz="19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6173046" y="6456471"/>
            <a:ext cx="2951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Brown, G &amp; </a:t>
            </a:r>
            <a:r>
              <a:rPr lang="es-CL" dirty="0" err="1" smtClean="0"/>
              <a:t>Yule</a:t>
            </a:r>
            <a:r>
              <a:rPr lang="es-CL" dirty="0" smtClean="0"/>
              <a:t>, G. (1983)</a:t>
            </a:r>
            <a:endParaRPr lang="es-CL" dirty="0"/>
          </a:p>
        </p:txBody>
      </p:sp>
      <p:cxnSp>
        <p:nvCxnSpPr>
          <p:cNvPr id="16" name="15 Conector recto"/>
          <p:cNvCxnSpPr/>
          <p:nvPr/>
        </p:nvCxnSpPr>
        <p:spPr>
          <a:xfrm>
            <a:off x="539552" y="2132277"/>
            <a:ext cx="0" cy="326865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>
            <a:endCxn id="5" idx="1"/>
          </p:cNvCxnSpPr>
          <p:nvPr/>
        </p:nvCxnSpPr>
        <p:spPr>
          <a:xfrm>
            <a:off x="539552" y="3038835"/>
            <a:ext cx="365648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>
            <a:endCxn id="10" idx="1"/>
          </p:cNvCxnSpPr>
          <p:nvPr/>
        </p:nvCxnSpPr>
        <p:spPr>
          <a:xfrm>
            <a:off x="5292080" y="4591978"/>
            <a:ext cx="398183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>
            <a:endCxn id="11" idx="1"/>
          </p:cNvCxnSpPr>
          <p:nvPr/>
        </p:nvCxnSpPr>
        <p:spPr>
          <a:xfrm>
            <a:off x="5292080" y="3243967"/>
            <a:ext cx="398183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>
            <a:off x="539552" y="5400928"/>
            <a:ext cx="365648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5292080" y="2132277"/>
            <a:ext cx="0" cy="24597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>
            <a:off x="1999711" y="1124744"/>
            <a:ext cx="48804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>
            <a:off x="6894595" y="1124744"/>
            <a:ext cx="0" cy="3803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/>
          <p:nvPr/>
        </p:nvCxnSpPr>
        <p:spPr>
          <a:xfrm>
            <a:off x="1989106" y="1124744"/>
            <a:ext cx="0" cy="5760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 flipV="1">
            <a:off x="4470358" y="931656"/>
            <a:ext cx="0" cy="1930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>
            <a:endCxn id="7" idx="1"/>
          </p:cNvCxnSpPr>
          <p:nvPr/>
        </p:nvCxnSpPr>
        <p:spPr>
          <a:xfrm>
            <a:off x="1043608" y="3708249"/>
            <a:ext cx="384815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>
            <a:endCxn id="6" idx="1"/>
          </p:cNvCxnSpPr>
          <p:nvPr/>
        </p:nvCxnSpPr>
        <p:spPr>
          <a:xfrm>
            <a:off x="1043608" y="4216080"/>
            <a:ext cx="373491" cy="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>
            <a:off x="1043608" y="3222161"/>
            <a:ext cx="0" cy="99391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"/>
          <p:cNvCxnSpPr>
            <a:endCxn id="3" idx="1"/>
          </p:cNvCxnSpPr>
          <p:nvPr/>
        </p:nvCxnSpPr>
        <p:spPr>
          <a:xfrm>
            <a:off x="539552" y="2132273"/>
            <a:ext cx="872498" cy="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"/>
          <p:cNvCxnSpPr>
            <a:endCxn id="4" idx="1"/>
          </p:cNvCxnSpPr>
          <p:nvPr/>
        </p:nvCxnSpPr>
        <p:spPr>
          <a:xfrm>
            <a:off x="5292080" y="2132275"/>
            <a:ext cx="880966" cy="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Resultado de imagen para speak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67" y="1314926"/>
            <a:ext cx="1265680" cy="1265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Resultado de imagen para write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185" y="1412776"/>
            <a:ext cx="1316396" cy="1316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3764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23423" y="426150"/>
            <a:ext cx="18197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chemeClr val="accent2"/>
                </a:solidFill>
              </a:rPr>
              <a:t>Discourse</a:t>
            </a:r>
            <a:endParaRPr lang="en-GB" sz="2800" b="1" dirty="0">
              <a:solidFill>
                <a:schemeClr val="accent2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779912" y="353546"/>
            <a:ext cx="50962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Set of utterances which are connected </a:t>
            </a:r>
          </a:p>
          <a:p>
            <a:r>
              <a:rPr lang="en-GB" sz="22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by several relations.</a:t>
            </a:r>
            <a:endParaRPr lang="en-GB" sz="22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2786996" y="687760"/>
            <a:ext cx="844739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4424567" y="1871599"/>
            <a:ext cx="187904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One speaker </a:t>
            </a:r>
            <a:endParaRPr lang="en-GB" sz="22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846560" y="1802621"/>
            <a:ext cx="18293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Two or more</a:t>
            </a:r>
          </a:p>
          <a:p>
            <a:pPr algn="ctr"/>
            <a:r>
              <a:rPr lang="en-GB" sz="22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speakers</a:t>
            </a:r>
            <a:endParaRPr lang="en-GB" sz="22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21" name="20 Conector recto de flecha"/>
          <p:cNvCxnSpPr>
            <a:endCxn id="10" idx="0"/>
          </p:cNvCxnSpPr>
          <p:nvPr/>
        </p:nvCxnSpPr>
        <p:spPr>
          <a:xfrm>
            <a:off x="7761233" y="1481866"/>
            <a:ext cx="1" cy="32075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>
            <a:stCxn id="10" idx="2"/>
            <a:endCxn id="26" idx="0"/>
          </p:cNvCxnSpPr>
          <p:nvPr/>
        </p:nvCxnSpPr>
        <p:spPr>
          <a:xfrm>
            <a:off x="7761234" y="2572062"/>
            <a:ext cx="0" cy="38526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CuadroTexto"/>
          <p:cNvSpPr txBox="1"/>
          <p:nvPr/>
        </p:nvSpPr>
        <p:spPr>
          <a:xfrm>
            <a:off x="6805683" y="2957327"/>
            <a:ext cx="19111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Conversation</a:t>
            </a:r>
            <a:endParaRPr lang="en-GB" sz="22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31" name="30 Conector recto"/>
          <p:cNvCxnSpPr/>
          <p:nvPr/>
        </p:nvCxnSpPr>
        <p:spPr>
          <a:xfrm flipH="1">
            <a:off x="5654380" y="1119808"/>
            <a:ext cx="1" cy="34087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/>
          <p:nvPr/>
        </p:nvCxnSpPr>
        <p:spPr>
          <a:xfrm>
            <a:off x="5364088" y="1460684"/>
            <a:ext cx="239714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/>
          <p:nvPr/>
        </p:nvCxnSpPr>
        <p:spPr>
          <a:xfrm>
            <a:off x="5360671" y="1460684"/>
            <a:ext cx="3417" cy="3897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CuadroTexto"/>
          <p:cNvSpPr txBox="1"/>
          <p:nvPr/>
        </p:nvSpPr>
        <p:spPr>
          <a:xfrm>
            <a:off x="687168" y="3959331"/>
            <a:ext cx="15953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Pragmatics</a:t>
            </a:r>
            <a:endParaRPr lang="en-GB" sz="22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09235" y="2571239"/>
            <a:ext cx="19511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Situation</a:t>
            </a:r>
          </a:p>
          <a:p>
            <a:pPr algn="ctr"/>
            <a:r>
              <a:rPr lang="en-GB" sz="22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of production</a:t>
            </a:r>
            <a:endParaRPr lang="en-GB" sz="22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823423" y="1456650"/>
            <a:ext cx="13227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It needs</a:t>
            </a:r>
          </a:p>
          <a:p>
            <a:pPr algn="ctr"/>
            <a:r>
              <a:rPr lang="en-GB" sz="22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a context</a:t>
            </a:r>
            <a:endParaRPr lang="en-GB" sz="22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49" name="48 Conector recto de flecha"/>
          <p:cNvCxnSpPr>
            <a:stCxn id="48" idx="2"/>
            <a:endCxn id="47" idx="0"/>
          </p:cNvCxnSpPr>
          <p:nvPr/>
        </p:nvCxnSpPr>
        <p:spPr>
          <a:xfrm>
            <a:off x="1484822" y="2226091"/>
            <a:ext cx="1" cy="3451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 de flecha"/>
          <p:cNvCxnSpPr>
            <a:endCxn id="48" idx="0"/>
          </p:cNvCxnSpPr>
          <p:nvPr/>
        </p:nvCxnSpPr>
        <p:spPr>
          <a:xfrm flipH="1">
            <a:off x="1484822" y="872975"/>
            <a:ext cx="1" cy="5836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 de flecha"/>
          <p:cNvCxnSpPr>
            <a:endCxn id="46" idx="0"/>
          </p:cNvCxnSpPr>
          <p:nvPr/>
        </p:nvCxnSpPr>
        <p:spPr>
          <a:xfrm>
            <a:off x="1484822" y="3408152"/>
            <a:ext cx="1" cy="55117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58 Imagen" descr="Imagen relacionada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091" b="100000" l="64762" r="100000">
                        <a14:foregroundMark x1="78476" y1="47727" x2="78476" y2="47727"/>
                        <a14:foregroundMark x1="77524" y1="63636" x2="77524" y2="63636"/>
                        <a14:foregroundMark x1="75048" y1="71818" x2="75048" y2="71818"/>
                        <a14:foregroundMark x1="77143" y1="77273" x2="77143" y2="77273"/>
                        <a14:foregroundMark x1="83810" y1="70000" x2="83810" y2="70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4381" t="44546"/>
          <a:stretch/>
        </p:blipFill>
        <p:spPr bwMode="auto">
          <a:xfrm>
            <a:off x="6444208" y="4869160"/>
            <a:ext cx="2401349" cy="159409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1" name="60 CuadroTexto"/>
          <p:cNvSpPr txBox="1"/>
          <p:nvPr/>
        </p:nvSpPr>
        <p:spPr>
          <a:xfrm>
            <a:off x="1038768" y="5538800"/>
            <a:ext cx="52111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>
                <a:solidFill>
                  <a:srgbClr val="5D2619"/>
                </a:solidFill>
              </a:rPr>
              <a:t>**Discourse vanishes the moment it is produced.</a:t>
            </a:r>
            <a:endParaRPr lang="en-GB" sz="2200" b="1" dirty="0">
              <a:solidFill>
                <a:srgbClr val="5D2619"/>
              </a:solidFill>
            </a:endParaRPr>
          </a:p>
        </p:txBody>
      </p:sp>
      <p:sp>
        <p:nvSpPr>
          <p:cNvPr id="63" name="62 Rectángulo redondeado"/>
          <p:cNvSpPr/>
          <p:nvPr/>
        </p:nvSpPr>
        <p:spPr>
          <a:xfrm>
            <a:off x="3733398" y="346008"/>
            <a:ext cx="4968552" cy="755214"/>
          </a:xfrm>
          <a:prstGeom prst="roundRect">
            <a:avLst/>
          </a:prstGeom>
          <a:noFill/>
          <a:ln w="38100">
            <a:solidFill>
              <a:srgbClr val="732F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2" name="71 CuadroTexto"/>
          <p:cNvSpPr txBox="1"/>
          <p:nvPr/>
        </p:nvSpPr>
        <p:spPr>
          <a:xfrm>
            <a:off x="2969154" y="2571173"/>
            <a:ext cx="16215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Deictic anchoring</a:t>
            </a:r>
            <a:endParaRPr lang="en-GB" sz="22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77" name="76 Conector recto de flecha"/>
          <p:cNvCxnSpPr>
            <a:stCxn id="47" idx="3"/>
            <a:endCxn id="72" idx="1"/>
          </p:cNvCxnSpPr>
          <p:nvPr/>
        </p:nvCxnSpPr>
        <p:spPr>
          <a:xfrm flipV="1">
            <a:off x="2460410" y="2955894"/>
            <a:ext cx="508744" cy="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80 CuadroTexto"/>
          <p:cNvSpPr txBox="1"/>
          <p:nvPr/>
        </p:nvSpPr>
        <p:spPr>
          <a:xfrm>
            <a:off x="2609182" y="4197603"/>
            <a:ext cx="51520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It defines discourse as the moment of speaking “here and now”.</a:t>
            </a:r>
            <a:endParaRPr lang="en-GB" sz="22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82" name="81 Conector recto de flecha"/>
          <p:cNvCxnSpPr>
            <a:stCxn id="72" idx="2"/>
          </p:cNvCxnSpPr>
          <p:nvPr/>
        </p:nvCxnSpPr>
        <p:spPr>
          <a:xfrm>
            <a:off x="3779912" y="3340614"/>
            <a:ext cx="0" cy="7364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84 CuadroTexto"/>
          <p:cNvSpPr txBox="1"/>
          <p:nvPr/>
        </p:nvSpPr>
        <p:spPr>
          <a:xfrm>
            <a:off x="6562660" y="6447972"/>
            <a:ext cx="2319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err="1" smtClean="0"/>
              <a:t>Haberland</a:t>
            </a:r>
            <a:r>
              <a:rPr lang="es-CL" dirty="0" smtClean="0"/>
              <a:t>, H. (1999)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1561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07435" y="429135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chemeClr val="accent2"/>
                </a:solidFill>
              </a:rPr>
              <a:t>Text</a:t>
            </a:r>
            <a:endParaRPr lang="en-GB" sz="2800" b="1" dirty="0">
              <a:solidFill>
                <a:schemeClr val="accent2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676589" y="360791"/>
            <a:ext cx="49685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Discourse taken out of its immediate context.</a:t>
            </a:r>
            <a:endParaRPr lang="en-GB" sz="22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154749" y="1655566"/>
            <a:ext cx="14093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Writtings</a:t>
            </a:r>
            <a:endParaRPr lang="en-GB" sz="22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873105" y="2292590"/>
            <a:ext cx="23743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Reported Speech</a:t>
            </a:r>
            <a:endParaRPr lang="en-GB" sz="22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052853" y="1655567"/>
            <a:ext cx="16433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Recordings</a:t>
            </a:r>
            <a:endParaRPr lang="en-GB" sz="22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348997" y="2292590"/>
            <a:ext cx="163057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Quotations</a:t>
            </a:r>
            <a:endParaRPr lang="en-GB" sz="22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2042345" y="739897"/>
            <a:ext cx="101333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>
            <a:off x="8164285" y="1374629"/>
            <a:ext cx="0" cy="90177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5836829" y="1130232"/>
            <a:ext cx="1" cy="24439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 flipV="1">
            <a:off x="3859429" y="1374629"/>
            <a:ext cx="4304855" cy="2118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>
            <a:endCxn id="4" idx="0"/>
          </p:cNvCxnSpPr>
          <p:nvPr/>
        </p:nvCxnSpPr>
        <p:spPr>
          <a:xfrm>
            <a:off x="3859429" y="1395811"/>
            <a:ext cx="0" cy="25975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>
            <a:endCxn id="6" idx="0"/>
          </p:cNvCxnSpPr>
          <p:nvPr/>
        </p:nvCxnSpPr>
        <p:spPr>
          <a:xfrm>
            <a:off x="6874553" y="1374629"/>
            <a:ext cx="0" cy="2809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>
            <a:endCxn id="5" idx="0"/>
          </p:cNvCxnSpPr>
          <p:nvPr/>
        </p:nvCxnSpPr>
        <p:spPr>
          <a:xfrm>
            <a:off x="5060289" y="1374629"/>
            <a:ext cx="0" cy="91796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CuadroTexto"/>
          <p:cNvSpPr txBox="1"/>
          <p:nvPr/>
        </p:nvSpPr>
        <p:spPr>
          <a:xfrm>
            <a:off x="1721290" y="3512538"/>
            <a:ext cx="85792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Time</a:t>
            </a:r>
            <a:endParaRPr lang="en-GB" sz="22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304093" y="2262367"/>
            <a:ext cx="190949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Transporable</a:t>
            </a:r>
            <a:endParaRPr lang="en-GB" sz="22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1721290" y="2918264"/>
            <a:ext cx="93807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Space</a:t>
            </a:r>
            <a:endParaRPr lang="en-GB" sz="22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3244895" y="3133707"/>
            <a:ext cx="45801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Texts help to preserve traditions and cultures.</a:t>
            </a:r>
            <a:endParaRPr lang="en-GB" sz="22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5" name="34 Conector recto de flecha"/>
          <p:cNvCxnSpPr>
            <a:stCxn id="2" idx="2"/>
            <a:endCxn id="30" idx="0"/>
          </p:cNvCxnSpPr>
          <p:nvPr/>
        </p:nvCxnSpPr>
        <p:spPr>
          <a:xfrm>
            <a:off x="1258841" y="952355"/>
            <a:ext cx="1" cy="13100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"/>
          <p:cNvCxnSpPr>
            <a:stCxn id="30" idx="2"/>
          </p:cNvCxnSpPr>
          <p:nvPr/>
        </p:nvCxnSpPr>
        <p:spPr>
          <a:xfrm>
            <a:off x="1258842" y="2693254"/>
            <a:ext cx="0" cy="103472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 de flecha"/>
          <p:cNvCxnSpPr>
            <a:endCxn id="29" idx="1"/>
          </p:cNvCxnSpPr>
          <p:nvPr/>
        </p:nvCxnSpPr>
        <p:spPr>
          <a:xfrm>
            <a:off x="1258842" y="3727982"/>
            <a:ext cx="46244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 de flecha"/>
          <p:cNvCxnSpPr>
            <a:endCxn id="31" idx="1"/>
          </p:cNvCxnSpPr>
          <p:nvPr/>
        </p:nvCxnSpPr>
        <p:spPr>
          <a:xfrm>
            <a:off x="1258840" y="3133707"/>
            <a:ext cx="462450" cy="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Cerrar llave"/>
          <p:cNvSpPr/>
          <p:nvPr/>
        </p:nvSpPr>
        <p:spPr>
          <a:xfrm>
            <a:off x="2983667" y="2918264"/>
            <a:ext cx="261228" cy="984884"/>
          </a:xfrm>
          <a:prstGeom prst="rightBrace">
            <a:avLst>
              <a:gd name="adj1" fmla="val 17953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4" name="53 Rectángulo redondeado"/>
          <p:cNvSpPr/>
          <p:nvPr/>
        </p:nvSpPr>
        <p:spPr>
          <a:xfrm>
            <a:off x="3591180" y="392089"/>
            <a:ext cx="5053962" cy="755214"/>
          </a:xfrm>
          <a:prstGeom prst="roundRect">
            <a:avLst/>
          </a:prstGeom>
          <a:noFill/>
          <a:ln w="38100">
            <a:solidFill>
              <a:srgbClr val="732F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026" name="Picture 2" descr="Resultado de imagen para lapiz escribiendo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3112" y="2773086"/>
            <a:ext cx="1130062" cy="113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58 CuadroTexto"/>
          <p:cNvSpPr txBox="1"/>
          <p:nvPr/>
        </p:nvSpPr>
        <p:spPr>
          <a:xfrm>
            <a:off x="489745" y="4437112"/>
            <a:ext cx="81553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**Some authors claim that it is possible to do pragmatics to a text, by describing and giving the context or situation where the discourse occurred in the past.</a:t>
            </a:r>
            <a:endParaRPr lang="en-GB" sz="22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1" name="60 CuadroTexto"/>
          <p:cNvSpPr txBox="1"/>
          <p:nvPr/>
        </p:nvSpPr>
        <p:spPr>
          <a:xfrm>
            <a:off x="6819586" y="6480169"/>
            <a:ext cx="2319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err="1" smtClean="0"/>
              <a:t>Haberland</a:t>
            </a:r>
            <a:r>
              <a:rPr lang="es-CL" dirty="0" smtClean="0"/>
              <a:t>, H. (1999)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1845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19586" y="6480169"/>
            <a:ext cx="2319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err="1" smtClean="0"/>
              <a:t>Haberland</a:t>
            </a:r>
            <a:r>
              <a:rPr lang="es-CL" dirty="0" smtClean="0"/>
              <a:t>, H. (1999)</a:t>
            </a:r>
            <a:endParaRPr lang="es-CL" dirty="0"/>
          </a:p>
        </p:txBody>
      </p:sp>
      <p:sp>
        <p:nvSpPr>
          <p:cNvPr id="3" name="2 CuadroTexto"/>
          <p:cNvSpPr txBox="1"/>
          <p:nvPr/>
        </p:nvSpPr>
        <p:spPr>
          <a:xfrm>
            <a:off x="899592" y="1772816"/>
            <a:ext cx="73448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32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Discourse precedes the text, and discourse can stem from texts since they are as divergent as necessary to one </a:t>
            </a:r>
            <a:r>
              <a:rPr lang="en-GB" sz="32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onether</a:t>
            </a:r>
            <a:r>
              <a:rPr lang="en-GB" sz="32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.</a:t>
            </a:r>
            <a:endParaRPr lang="en-GB" sz="32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069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n para communication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828" y="2214471"/>
            <a:ext cx="2463667" cy="90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23 Nube"/>
          <p:cNvSpPr/>
          <p:nvPr/>
        </p:nvSpPr>
        <p:spPr>
          <a:xfrm rot="270980">
            <a:off x="5347967" y="4675335"/>
            <a:ext cx="3456384" cy="843772"/>
          </a:xfrm>
          <a:prstGeom prst="cloud">
            <a:avLst/>
          </a:prstGeom>
          <a:solidFill>
            <a:srgbClr val="5D261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22 Nube"/>
          <p:cNvSpPr/>
          <p:nvPr/>
        </p:nvSpPr>
        <p:spPr>
          <a:xfrm rot="166780">
            <a:off x="450387" y="4706096"/>
            <a:ext cx="3456384" cy="843772"/>
          </a:xfrm>
          <a:prstGeom prst="cloud">
            <a:avLst/>
          </a:prstGeom>
          <a:solidFill>
            <a:srgbClr val="5D261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1 CuadroTexto"/>
          <p:cNvSpPr txBox="1"/>
          <p:nvPr/>
        </p:nvSpPr>
        <p:spPr>
          <a:xfrm>
            <a:off x="6173046" y="6456471"/>
            <a:ext cx="2951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Brown, G &amp; </a:t>
            </a:r>
            <a:r>
              <a:rPr lang="es-CL" dirty="0" err="1" smtClean="0"/>
              <a:t>Yule</a:t>
            </a:r>
            <a:r>
              <a:rPr lang="es-CL" dirty="0" smtClean="0"/>
              <a:t>, G. (1983)</a:t>
            </a:r>
            <a:endParaRPr lang="es-CL" dirty="0"/>
          </a:p>
        </p:txBody>
      </p:sp>
      <p:sp>
        <p:nvSpPr>
          <p:cNvPr id="3" name="2 CuadroTexto"/>
          <p:cNvSpPr txBox="1"/>
          <p:nvPr/>
        </p:nvSpPr>
        <p:spPr>
          <a:xfrm>
            <a:off x="2560799" y="606525"/>
            <a:ext cx="42363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Analysis of discourse</a:t>
            </a:r>
            <a:endParaRPr lang="en-GB" sz="24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776272" y="2572796"/>
            <a:ext cx="38236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What language is used for.</a:t>
            </a:r>
            <a:endParaRPr lang="en-GB" sz="22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414764" y="1629380"/>
            <a:ext cx="45284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Analysis of language in use.</a:t>
            </a:r>
            <a:endParaRPr lang="en-GB" sz="22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608593" y="3364195"/>
            <a:ext cx="61589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There are two main terms for describing the functions of language.</a:t>
            </a:r>
            <a:endParaRPr lang="en-GB" sz="22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5671768" y="4787859"/>
            <a:ext cx="28087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Interactional View</a:t>
            </a:r>
            <a:endParaRPr lang="en-GB" sz="2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14877" y="4897149"/>
            <a:ext cx="29274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Transactional View</a:t>
            </a:r>
            <a:endParaRPr lang="en-GB" sz="2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" name="9 Conector recto de flecha"/>
          <p:cNvCxnSpPr>
            <a:stCxn id="3" idx="2"/>
            <a:endCxn id="5" idx="0"/>
          </p:cNvCxnSpPr>
          <p:nvPr/>
        </p:nvCxnSpPr>
        <p:spPr>
          <a:xfrm flipH="1">
            <a:off x="4678979" y="1068190"/>
            <a:ext cx="1" cy="5611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>
            <a:stCxn id="5" idx="2"/>
            <a:endCxn id="4" idx="0"/>
          </p:cNvCxnSpPr>
          <p:nvPr/>
        </p:nvCxnSpPr>
        <p:spPr>
          <a:xfrm>
            <a:off x="4678979" y="2060267"/>
            <a:ext cx="9107" cy="51252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>
            <a:stCxn id="4" idx="2"/>
            <a:endCxn id="6" idx="0"/>
          </p:cNvCxnSpPr>
          <p:nvPr/>
        </p:nvCxnSpPr>
        <p:spPr>
          <a:xfrm>
            <a:off x="4688086" y="3003683"/>
            <a:ext cx="0" cy="3605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2217439" y="4326724"/>
            <a:ext cx="48804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>
            <a:off x="7112323" y="4326724"/>
            <a:ext cx="0" cy="3803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2206834" y="4326724"/>
            <a:ext cx="0" cy="3803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>
            <a:endCxn id="6" idx="2"/>
          </p:cNvCxnSpPr>
          <p:nvPr/>
        </p:nvCxnSpPr>
        <p:spPr>
          <a:xfrm flipV="1">
            <a:off x="4688086" y="4133636"/>
            <a:ext cx="0" cy="1930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CuadroTexto"/>
          <p:cNvSpPr txBox="1"/>
          <p:nvPr/>
        </p:nvSpPr>
        <p:spPr>
          <a:xfrm>
            <a:off x="520535" y="5872446"/>
            <a:ext cx="32752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Delivery of information</a:t>
            </a:r>
            <a:endParaRPr lang="en-GB" sz="22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7" name="56 CuadroTexto"/>
          <p:cNvSpPr txBox="1"/>
          <p:nvPr/>
        </p:nvSpPr>
        <p:spPr>
          <a:xfrm>
            <a:off x="5957615" y="5872444"/>
            <a:ext cx="21707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Social relations</a:t>
            </a:r>
            <a:endParaRPr lang="en-GB" sz="22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58" name="57 Conector recto de flecha"/>
          <p:cNvCxnSpPr>
            <a:stCxn id="23" idx="1"/>
            <a:endCxn id="56" idx="0"/>
          </p:cNvCxnSpPr>
          <p:nvPr/>
        </p:nvCxnSpPr>
        <p:spPr>
          <a:xfrm>
            <a:off x="2158163" y="5548475"/>
            <a:ext cx="0" cy="32397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recto de flecha"/>
          <p:cNvCxnSpPr>
            <a:stCxn id="24" idx="1"/>
            <a:endCxn id="57" idx="0"/>
          </p:cNvCxnSpPr>
          <p:nvPr/>
        </p:nvCxnSpPr>
        <p:spPr>
          <a:xfrm>
            <a:off x="7043009" y="5516902"/>
            <a:ext cx="0" cy="35554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66 Imagen" descr="Resultado de imagen para information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7" b="100000" l="250" r="100000">
                        <a14:foregroundMark x1="15750" y1="43167" x2="15750" y2="43167"/>
                        <a14:foregroundMark x1="17750" y1="64833" x2="17750" y2="64833"/>
                        <a14:foregroundMark x1="33000" y1="56000" x2="33000" y2="56000"/>
                        <a14:foregroundMark x1="47375" y1="45667" x2="47375" y2="45667"/>
                        <a14:foregroundMark x1="63625" y1="29500" x2="63625" y2="29500"/>
                        <a14:foregroundMark x1="47000" y1="48000" x2="47000" y2="48000"/>
                        <a14:foregroundMark x1="44125" y1="43667" x2="44125" y2="43667"/>
                        <a14:foregroundMark x1="79000" y1="7333" x2="79000" y2="7333"/>
                        <a14:foregroundMark x1="82375" y1="6500" x2="82375" y2="6500"/>
                        <a14:foregroundMark x1="80500" y1="6000" x2="80500" y2="6000"/>
                        <a14:foregroundMark x1="78250" y1="5500" x2="78250" y2="5500"/>
                        <a14:foregroundMark x1="33875" y1="58667" x2="33875" y2="58667"/>
                        <a14:foregroundMark x1="30250" y1="50833" x2="30250" y2="50833"/>
                        <a14:foregroundMark x1="26125" y1="33667" x2="26125" y2="33667"/>
                        <a14:foregroundMark x1="25750" y1="47500" x2="25750" y2="47500"/>
                        <a14:foregroundMark x1="31500" y1="34833" x2="31500" y2="34833"/>
                        <a14:foregroundMark x1="32750" y1="49667" x2="32750" y2="49667"/>
                        <a14:foregroundMark x1="26875" y1="40833" x2="26875" y2="40833"/>
                        <a14:foregroundMark x1="14750" y1="44667" x2="14750" y2="44667"/>
                        <a14:foregroundMark x1="14750" y1="61833" x2="14750" y2="61833"/>
                        <a14:foregroundMark x1="22750" y1="80833" x2="22750" y2="80833"/>
                        <a14:foregroundMark x1="40000" y1="89167" x2="40000" y2="89167"/>
                        <a14:foregroundMark x1="42000" y1="83833" x2="42000" y2="83833"/>
                        <a14:foregroundMark x1="40500" y1="79833" x2="40500" y2="79833"/>
                        <a14:foregroundMark x1="76000" y1="7000" x2="76000" y2="7000"/>
                        <a14:foregroundMark x1="84250" y1="8333" x2="84250" y2="8333"/>
                        <a14:foregroundMark x1="76875" y1="6333" x2="76875" y2="6333"/>
                        <a14:foregroundMark x1="75000" y1="7333" x2="75000" y2="7333"/>
                        <a14:foregroundMark x1="83500" y1="6500" x2="83500" y2="6500"/>
                        <a14:foregroundMark x1="84875" y1="9167" x2="84875" y2="9167"/>
                        <a14:foregroundMark x1="12500" y1="44167" x2="12500" y2="44167"/>
                        <a14:foregroundMark x1="12500" y1="37667" x2="12500" y2="37667"/>
                        <a14:foregroundMark x1="21750" y1="33333" x2="21750" y2="33333"/>
                        <a14:foregroundMark x1="20125" y1="30333" x2="20125" y2="30333"/>
                        <a14:foregroundMark x1="8500" y1="26833" x2="8500" y2="26833"/>
                        <a14:foregroundMark x1="6875" y1="37333" x2="6875" y2="37333"/>
                        <a14:foregroundMark x1="8000" y1="51333" x2="8000" y2="51333"/>
                        <a14:foregroundMark x1="35750" y1="65333" x2="35750" y2="65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60" y="1629380"/>
            <a:ext cx="1785479" cy="1491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4533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40691" y="1772816"/>
            <a:ext cx="67687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/>
              <a:t>Brown, G. &amp; Yule, G. (1983). Linguistic Forms and </a:t>
            </a:r>
            <a:r>
              <a:rPr lang="en-US" dirty="0" smtClean="0"/>
              <a:t>	Functions</a:t>
            </a:r>
            <a:r>
              <a:rPr lang="en-US" dirty="0"/>
              <a:t>. </a:t>
            </a:r>
            <a:r>
              <a:rPr lang="en-US" i="1" dirty="0"/>
              <a:t>Discourse analysis</a:t>
            </a:r>
            <a:r>
              <a:rPr lang="en-US" dirty="0"/>
              <a:t>. Cambridge University </a:t>
            </a:r>
            <a:r>
              <a:rPr lang="en-US" dirty="0" smtClean="0"/>
              <a:t>	Press.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s-CL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 err="1"/>
              <a:t>Haberland</a:t>
            </a:r>
            <a:r>
              <a:rPr lang="en-US" dirty="0"/>
              <a:t>, H. (1999). Text, discourse, </a:t>
            </a:r>
            <a:r>
              <a:rPr lang="en-US" dirty="0" err="1"/>
              <a:t>discours</a:t>
            </a:r>
            <a:r>
              <a:rPr lang="en-US" dirty="0"/>
              <a:t>: The latest report </a:t>
            </a:r>
            <a:r>
              <a:rPr lang="en-US" dirty="0" smtClean="0"/>
              <a:t>	from </a:t>
            </a:r>
            <a:r>
              <a:rPr lang="en-US" dirty="0"/>
              <a:t>the Terminology Vice Squad. </a:t>
            </a:r>
            <a:r>
              <a:rPr lang="es-CL" i="1" dirty="0" err="1"/>
              <a:t>Journal</a:t>
            </a:r>
            <a:r>
              <a:rPr lang="es-CL" i="1" dirty="0"/>
              <a:t> of </a:t>
            </a:r>
            <a:r>
              <a:rPr lang="es-CL" i="1" dirty="0" smtClean="0"/>
              <a:t>	</a:t>
            </a:r>
            <a:r>
              <a:rPr lang="es-CL" i="1" dirty="0" err="1" smtClean="0"/>
              <a:t>pragmatics</a:t>
            </a:r>
            <a:r>
              <a:rPr lang="es-CL" dirty="0"/>
              <a:t>, </a:t>
            </a:r>
            <a:r>
              <a:rPr lang="es-CL" i="1" dirty="0"/>
              <a:t>31</a:t>
            </a:r>
            <a:r>
              <a:rPr lang="es-CL" dirty="0"/>
              <a:t>(7), 911-918.</a:t>
            </a:r>
          </a:p>
          <a:p>
            <a:endParaRPr lang="es-CL" dirty="0"/>
          </a:p>
        </p:txBody>
      </p:sp>
      <p:sp>
        <p:nvSpPr>
          <p:cNvPr id="3" name="2 CuadroTexto"/>
          <p:cNvSpPr txBox="1"/>
          <p:nvPr/>
        </p:nvSpPr>
        <p:spPr>
          <a:xfrm>
            <a:off x="3315628" y="831450"/>
            <a:ext cx="2218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b="1" dirty="0" smtClean="0">
                <a:solidFill>
                  <a:schemeClr val="accent2"/>
                </a:solidFill>
              </a:rPr>
              <a:t>REFERENCES</a:t>
            </a:r>
            <a:endParaRPr lang="es-CL" sz="2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227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oné">
  <a:themeElements>
    <a:clrScheme name="Carton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arton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on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1637</TotalTime>
  <Words>298</Words>
  <Application>Microsoft Office PowerPoint</Application>
  <PresentationFormat>Presentación en pantalla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Cartoné</vt:lpstr>
      <vt:lpstr>Text &amp; Discourse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Jose</dc:creator>
  <cp:lastModifiedBy>Maria Jose</cp:lastModifiedBy>
  <cp:revision>26</cp:revision>
  <dcterms:created xsi:type="dcterms:W3CDTF">2017-03-23T23:57:44Z</dcterms:created>
  <dcterms:modified xsi:type="dcterms:W3CDTF">2017-03-25T03:15:13Z</dcterms:modified>
</cp:coreProperties>
</file>